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9" r:id="rId3"/>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7" autoAdjust="0"/>
    <p:restoredTop sz="99647" autoAdjust="0"/>
  </p:normalViewPr>
  <p:slideViewPr>
    <p:cSldViewPr>
      <p:cViewPr>
        <p:scale>
          <a:sx n="100" d="100"/>
          <a:sy n="100" d="100"/>
        </p:scale>
        <p:origin x="960" y="-2286"/>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F12CDD68-C95C-4E02-939E-47C2FE6AEB34}" type="datetimeFigureOut">
              <a:rPr lang="en-US" smtClean="0"/>
              <a:t>9/26/2018</a:t>
            </a:fld>
            <a:endParaRPr lang="en-US"/>
          </a:p>
        </p:txBody>
      </p:sp>
      <p:sp>
        <p:nvSpPr>
          <p:cNvPr id="4" name="Slide Image Placeholder 3"/>
          <p:cNvSpPr>
            <a:spLocks noGrp="1" noRot="1" noChangeAspect="1"/>
          </p:cNvSpPr>
          <p:nvPr>
            <p:ph type="sldImg" idx="2"/>
          </p:nvPr>
        </p:nvSpPr>
        <p:spPr>
          <a:xfrm>
            <a:off x="21209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FB598E7E-67B4-45A7-B5BD-C89FE29C9D07}" type="slidenum">
              <a:rPr lang="en-US" smtClean="0"/>
              <a:t>‹#›</a:t>
            </a:fld>
            <a:endParaRPr lang="en-US"/>
          </a:p>
        </p:txBody>
      </p:sp>
    </p:spTree>
    <p:extLst>
      <p:ext uri="{BB962C8B-B14F-4D97-AF65-F5344CB8AC3E}">
        <p14:creationId xmlns:p14="http://schemas.microsoft.com/office/powerpoint/2010/main" val="323872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598E7E-67B4-45A7-B5BD-C89FE29C9D07}" type="slidenum">
              <a:rPr lang="en-US" smtClean="0"/>
              <a:t>1</a:t>
            </a:fld>
            <a:endParaRPr lang="en-US"/>
          </a:p>
        </p:txBody>
      </p:sp>
    </p:spTree>
    <p:extLst>
      <p:ext uri="{BB962C8B-B14F-4D97-AF65-F5344CB8AC3E}">
        <p14:creationId xmlns:p14="http://schemas.microsoft.com/office/powerpoint/2010/main" val="172278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83AAA4-59FC-4E23-824E-8A601A34DA8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253313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3AAA4-59FC-4E23-824E-8A601A34DA8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391621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3AAA4-59FC-4E23-824E-8A601A34DA8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75742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3AAA4-59FC-4E23-824E-8A601A34DA8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193658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83AAA4-59FC-4E23-824E-8A601A34DA87}"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321467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83AAA4-59FC-4E23-824E-8A601A34DA87}"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277910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83AAA4-59FC-4E23-824E-8A601A34DA87}"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150787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83AAA4-59FC-4E23-824E-8A601A34DA87}"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178840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3AAA4-59FC-4E23-824E-8A601A34DA87}"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413544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83AAA4-59FC-4E23-824E-8A601A34DA87}"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370404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83AAA4-59FC-4E23-824E-8A601A34DA87}"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B5F79-0F24-4AE2-8335-544B70D16C4D}" type="slidenum">
              <a:rPr lang="en-US" smtClean="0"/>
              <a:t>‹#›</a:t>
            </a:fld>
            <a:endParaRPr lang="en-US"/>
          </a:p>
        </p:txBody>
      </p:sp>
    </p:spTree>
    <p:extLst>
      <p:ext uri="{BB962C8B-B14F-4D97-AF65-F5344CB8AC3E}">
        <p14:creationId xmlns:p14="http://schemas.microsoft.com/office/powerpoint/2010/main" val="413344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A83AAA4-59FC-4E23-824E-8A601A34DA87}" type="datetimeFigureOut">
              <a:rPr lang="en-US" smtClean="0"/>
              <a:t>9/26/2018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6AB5F79-0F24-4AE2-8335-544B70D16C4D}" type="slidenum">
              <a:rPr lang="en-US" smtClean="0"/>
              <a:t>‹#›</a:t>
            </a:fld>
            <a:endParaRPr lang="en-US"/>
          </a:p>
        </p:txBody>
      </p:sp>
    </p:spTree>
    <p:extLst>
      <p:ext uri="{BB962C8B-B14F-4D97-AF65-F5344CB8AC3E}">
        <p14:creationId xmlns:p14="http://schemas.microsoft.com/office/powerpoint/2010/main" val="3570985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Instacart.com/help"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sg40795\Desktop\Ralphs Delivery background.png"/>
          <p:cNvPicPr>
            <a:picLocks noChangeAspect="1" noChangeArrowheads="1"/>
          </p:cNvPicPr>
          <p:nvPr/>
        </p:nvPicPr>
        <p:blipFill rotWithShape="1">
          <a:blip r:embed="rId3">
            <a:extLst>
              <a:ext uri="{28A0092B-C50C-407E-A947-70E740481C1C}">
                <a14:useLocalDpi xmlns:a14="http://schemas.microsoft.com/office/drawing/2010/main" val="0"/>
              </a:ext>
            </a:extLst>
          </a:blip>
          <a:srcRect l="23729" t="43104" r="-107" b="46658"/>
          <a:stretch/>
        </p:blipFill>
        <p:spPr bwMode="auto">
          <a:xfrm flipH="1">
            <a:off x="-9527" y="8534399"/>
            <a:ext cx="6867525" cy="6096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g40795\Desktop\Ralphs Delivery background.png"/>
          <p:cNvPicPr>
            <a:picLocks noChangeAspect="1" noChangeArrowheads="1"/>
          </p:cNvPicPr>
          <p:nvPr/>
        </p:nvPicPr>
        <p:blipFill rotWithShape="1">
          <a:blip r:embed="rId3">
            <a:extLst>
              <a:ext uri="{28A0092B-C50C-407E-A947-70E740481C1C}">
                <a14:useLocalDpi xmlns:a14="http://schemas.microsoft.com/office/drawing/2010/main" val="0"/>
              </a:ext>
            </a:extLst>
          </a:blip>
          <a:srcRect l="23729" t="43104" r="-107" b="46658"/>
          <a:stretch/>
        </p:blipFill>
        <p:spPr bwMode="auto">
          <a:xfrm flipH="1">
            <a:off x="-9526" y="1"/>
            <a:ext cx="6867525" cy="6858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716760" y="2149063"/>
            <a:ext cx="5486400" cy="228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2060"/>
                </a:solidFill>
              </a:rPr>
              <a:t>Overview</a:t>
            </a:r>
          </a:p>
        </p:txBody>
      </p:sp>
      <p:sp>
        <p:nvSpPr>
          <p:cNvPr id="40" name="Subtitle 2"/>
          <p:cNvSpPr txBox="1">
            <a:spLocks/>
          </p:cNvSpPr>
          <p:nvPr/>
        </p:nvSpPr>
        <p:spPr>
          <a:xfrm>
            <a:off x="534250" y="2377663"/>
            <a:ext cx="5960371" cy="615673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1100" b="1" dirty="0">
                <a:solidFill>
                  <a:srgbClr val="002060"/>
                </a:solidFill>
              </a:rPr>
              <a:t>WHAT</a:t>
            </a:r>
          </a:p>
          <a:p>
            <a:pPr algn="l"/>
            <a:r>
              <a:rPr lang="en-US" sz="1100" dirty="0">
                <a:solidFill>
                  <a:srgbClr val="002060"/>
                </a:solidFill>
              </a:rPr>
              <a:t>Kroger has partnered with Instacart, a leading grocery delivery service provider, to provide our customers with home delivery at select locations.</a:t>
            </a:r>
            <a:endParaRPr lang="en-US" sz="700" dirty="0">
              <a:solidFill>
                <a:srgbClr val="002060"/>
              </a:solidFill>
            </a:endParaRPr>
          </a:p>
          <a:p>
            <a:pPr lvl="0" algn="l"/>
            <a:endParaRPr lang="en-US" sz="400" b="1" dirty="0">
              <a:solidFill>
                <a:srgbClr val="002060"/>
              </a:solidFill>
            </a:endParaRPr>
          </a:p>
          <a:p>
            <a:pPr lvl="0" algn="l"/>
            <a:r>
              <a:rPr lang="en-US" sz="1100" b="1" dirty="0">
                <a:solidFill>
                  <a:srgbClr val="002060"/>
                </a:solidFill>
              </a:rPr>
              <a:t>WHERE</a:t>
            </a:r>
          </a:p>
          <a:p>
            <a:pPr lvl="0" algn="l"/>
            <a:r>
              <a:rPr lang="en-US" sz="1100" dirty="0">
                <a:solidFill>
                  <a:srgbClr val="002060"/>
                </a:solidFill>
              </a:rPr>
              <a:t>In the Columbus Division, we will have 55 stores in the Columbus Marketing Area.  Please see the list of stores below:</a:t>
            </a:r>
          </a:p>
          <a:p>
            <a:pPr lvl="0" algn="l"/>
            <a:r>
              <a:rPr lang="en-US" sz="1100" dirty="0">
                <a:solidFill>
                  <a:srgbClr val="002060"/>
                </a:solidFill>
              </a:rPr>
              <a:t>Columbus  Marketing Area: Stores  </a:t>
            </a:r>
          </a:p>
          <a:p>
            <a:pPr lvl="0" algn="l"/>
            <a:r>
              <a:rPr lang="en-US" sz="1100" dirty="0">
                <a:solidFill>
                  <a:srgbClr val="002060"/>
                </a:solidFill>
              </a:rPr>
              <a:t>128  216  264  273  299  315  328  341  350  514  519  522  532  538  543  546  549  569  581  587  591  593  598  621  623  802  804  805  806  815  817  818  819  839  842  847  851  853  857  861  867  871  879  881  893  897  898  920  926  931  942  965  966  971  990 </a:t>
            </a:r>
          </a:p>
          <a:p>
            <a:pPr lvl="0" algn="l"/>
            <a:endParaRPr lang="en-US" sz="1100" dirty="0">
              <a:solidFill>
                <a:srgbClr val="002060"/>
              </a:solidFill>
            </a:endParaRPr>
          </a:p>
          <a:p>
            <a:pPr lvl="0" algn="l"/>
            <a:r>
              <a:rPr lang="en-US" sz="1100" dirty="0">
                <a:solidFill>
                  <a:srgbClr val="002060"/>
                </a:solidFill>
              </a:rPr>
              <a:t>Toledo Marketing Area Stores:  </a:t>
            </a:r>
          </a:p>
          <a:p>
            <a:pPr lvl="0" algn="l"/>
            <a:r>
              <a:rPr lang="en-US" sz="1100" dirty="0">
                <a:solidFill>
                  <a:srgbClr val="002060"/>
                </a:solidFill>
              </a:rPr>
              <a:t>504  525  531  548  511  617  810  870  878  895  907  938  940  957  982</a:t>
            </a:r>
          </a:p>
          <a:p>
            <a:pPr lvl="0" algn="l"/>
            <a:endParaRPr lang="en-US" sz="400" b="1" dirty="0">
              <a:solidFill>
                <a:srgbClr val="002060"/>
              </a:solidFill>
            </a:endParaRPr>
          </a:p>
          <a:p>
            <a:pPr algn="l"/>
            <a:r>
              <a:rPr lang="en-US" sz="1100" dirty="0">
                <a:solidFill>
                  <a:srgbClr val="002060"/>
                </a:solidFill>
              </a:rPr>
              <a:t>Additional Markets added effective 9/27/18:  </a:t>
            </a:r>
          </a:p>
          <a:p>
            <a:pPr lvl="0" algn="l"/>
            <a:r>
              <a:rPr lang="en-US" sz="1100" dirty="0">
                <a:solidFill>
                  <a:srgbClr val="002060"/>
                </a:solidFill>
              </a:rPr>
              <a:t>371  558  856  800  844  820  363  422  506  510  664  824  880  327  575  594  348  812  505  555  963  808  891  832  312  557  518  858  836  512</a:t>
            </a:r>
          </a:p>
          <a:p>
            <a:pPr lvl="0" algn="l"/>
            <a:endParaRPr lang="en-US" sz="400" b="1" dirty="0">
              <a:solidFill>
                <a:srgbClr val="002060"/>
              </a:solidFill>
            </a:endParaRPr>
          </a:p>
          <a:p>
            <a:pPr lvl="0" algn="l"/>
            <a:r>
              <a:rPr lang="en-US" sz="1100" b="1" dirty="0">
                <a:solidFill>
                  <a:srgbClr val="002060"/>
                </a:solidFill>
              </a:rPr>
              <a:t>WHY</a:t>
            </a:r>
          </a:p>
          <a:p>
            <a:pPr algn="l"/>
            <a:r>
              <a:rPr lang="en-US" sz="1100" dirty="0">
                <a:solidFill>
                  <a:srgbClr val="002060"/>
                </a:solidFill>
              </a:rPr>
              <a:t>Our customers are busier than ever, and they are looking for new ways to shop.  Delivery service is another way to provide them with the experience that they desire.</a:t>
            </a:r>
          </a:p>
          <a:p>
            <a:pPr algn="l"/>
            <a:endParaRPr lang="en-US" sz="400" b="1" dirty="0">
              <a:solidFill>
                <a:srgbClr val="002060"/>
              </a:solidFill>
            </a:endParaRPr>
          </a:p>
          <a:p>
            <a:pPr algn="l"/>
            <a:r>
              <a:rPr lang="en-US" sz="1100" b="1" dirty="0">
                <a:solidFill>
                  <a:srgbClr val="002060"/>
                </a:solidFill>
              </a:rPr>
              <a:t>HOW</a:t>
            </a:r>
          </a:p>
          <a:p>
            <a:pPr lvl="0" algn="l"/>
            <a:r>
              <a:rPr lang="en-US" sz="1100" dirty="0">
                <a:solidFill>
                  <a:srgbClr val="002060"/>
                </a:solidFill>
              </a:rPr>
              <a:t>Customers will place orders through delivery.Kroger.com  or the dedicated Kroger mobile app. </a:t>
            </a:r>
          </a:p>
          <a:p>
            <a:pPr lvl="0" algn="l"/>
            <a:endParaRPr lang="en-US" sz="200" dirty="0">
              <a:solidFill>
                <a:srgbClr val="002060"/>
              </a:solidFill>
            </a:endParaRPr>
          </a:p>
          <a:p>
            <a:pPr lvl="0" algn="l"/>
            <a:r>
              <a:rPr lang="en-US" sz="1100" dirty="0">
                <a:solidFill>
                  <a:srgbClr val="002060"/>
                </a:solidFill>
              </a:rPr>
              <a:t>There is a $5.95 delivery fee plus a $6.00 service fee for each order.  Customers may also choose to tip their delivery driver during the payment process.</a:t>
            </a:r>
            <a:endParaRPr lang="en-US" sz="200" dirty="0">
              <a:solidFill>
                <a:srgbClr val="002060"/>
              </a:solidFill>
            </a:endParaRPr>
          </a:p>
          <a:p>
            <a:pPr lvl="0" algn="l"/>
            <a:r>
              <a:rPr lang="en-US" sz="1100" dirty="0">
                <a:solidFill>
                  <a:srgbClr val="002060"/>
                </a:solidFill>
              </a:rPr>
              <a:t>Customers may schedule deliveries between 9:00AM &amp; 10:00PM local time.  </a:t>
            </a:r>
          </a:p>
          <a:p>
            <a:pPr lvl="0" algn="l"/>
            <a:endParaRPr lang="en-US" sz="200" dirty="0">
              <a:solidFill>
                <a:srgbClr val="002060"/>
              </a:solidFill>
            </a:endParaRPr>
          </a:p>
          <a:p>
            <a:pPr lvl="0" algn="l"/>
            <a:r>
              <a:rPr lang="en-US" sz="1100" dirty="0">
                <a:solidFill>
                  <a:srgbClr val="002060"/>
                </a:solidFill>
              </a:rPr>
              <a:t>Instacart Shoppers will arrive in store and shop for selected products.  Instacart Shoppers will appear like regular customers, other than possibly a shirt or lanyard identifying them as an Instacart associate.  Once picking is complete, they will ring out at a regular register.  The Cashier will scan the shopper’s phone for the Loyalty Information as well as a zero-value PLU that is needed for tracking purposes.</a:t>
            </a:r>
            <a:endParaRPr lang="en-US" sz="200" dirty="0">
              <a:solidFill>
                <a:srgbClr val="002060"/>
              </a:solidFill>
            </a:endParaRPr>
          </a:p>
          <a:p>
            <a:pPr lvl="0" algn="l"/>
            <a:r>
              <a:rPr lang="en-US" sz="1100" dirty="0">
                <a:solidFill>
                  <a:srgbClr val="002060"/>
                </a:solidFill>
              </a:rPr>
              <a:t>An Instacart  shopper will then drive to the customers location and deliver the groceries during the selected delivery window.</a:t>
            </a:r>
          </a:p>
          <a:p>
            <a:pPr lvl="0" algn="l"/>
            <a:endParaRPr lang="en-US" sz="300" dirty="0">
              <a:solidFill>
                <a:srgbClr val="002060"/>
              </a:solidFill>
            </a:endParaRPr>
          </a:p>
        </p:txBody>
      </p:sp>
      <p:sp>
        <p:nvSpPr>
          <p:cNvPr id="21" name="TextBox 20"/>
          <p:cNvSpPr txBox="1"/>
          <p:nvPr/>
        </p:nvSpPr>
        <p:spPr>
          <a:xfrm>
            <a:off x="4570122" y="8556219"/>
            <a:ext cx="1833900" cy="338554"/>
          </a:xfrm>
          <a:prstGeom prst="rect">
            <a:avLst/>
          </a:prstGeom>
          <a:noFill/>
        </p:spPr>
        <p:txBody>
          <a:bodyPr wrap="none" rtlCol="0">
            <a:spAutoFit/>
          </a:bodyPr>
          <a:lstStyle/>
          <a:p>
            <a:r>
              <a:rPr lang="en-US" sz="1600" dirty="0">
                <a:solidFill>
                  <a:schemeClr val="bg1"/>
                </a:solidFill>
                <a:latin typeface="Myriad Pro" pitchFamily="34" charset="0"/>
              </a:rPr>
              <a:t>KROGER</a:t>
            </a:r>
            <a:r>
              <a:rPr lang="en-US" sz="1600" b="1" dirty="0">
                <a:solidFill>
                  <a:schemeClr val="bg1"/>
                </a:solidFill>
                <a:latin typeface="Myriad Pro" pitchFamily="34" charset="0"/>
              </a:rPr>
              <a:t> DIGITAL</a:t>
            </a:r>
          </a:p>
        </p:txBody>
      </p:sp>
      <p:sp>
        <p:nvSpPr>
          <p:cNvPr id="22" name="TextBox 21"/>
          <p:cNvSpPr txBox="1"/>
          <p:nvPr/>
        </p:nvSpPr>
        <p:spPr>
          <a:xfrm>
            <a:off x="4648835" y="8852356"/>
            <a:ext cx="1511953" cy="230832"/>
          </a:xfrm>
          <a:prstGeom prst="rect">
            <a:avLst/>
          </a:prstGeom>
          <a:noFill/>
        </p:spPr>
        <p:txBody>
          <a:bodyPr wrap="none" rtlCol="0">
            <a:spAutoFit/>
          </a:bodyPr>
          <a:lstStyle/>
          <a:p>
            <a:pPr algn="ctr"/>
            <a:r>
              <a:rPr lang="en-US" sz="900" dirty="0">
                <a:solidFill>
                  <a:schemeClr val="bg1"/>
                </a:solidFill>
                <a:latin typeface="Myriad Pro" pitchFamily="34" charset="0"/>
              </a:rPr>
              <a:t>Web | Mobile | Email | Social</a:t>
            </a: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1" r="553" b="20691"/>
          <a:stretch/>
        </p:blipFill>
        <p:spPr>
          <a:xfrm>
            <a:off x="381000" y="783182"/>
            <a:ext cx="6157921" cy="1287219"/>
          </a:xfrm>
          <a:prstGeom prst="rect">
            <a:avLst/>
          </a:prstGeom>
          <a:ln>
            <a:solidFill>
              <a:schemeClr val="accent1"/>
            </a:solidFill>
          </a:ln>
          <a:effectLst>
            <a:outerShdw blurRad="50800" dist="38100" algn="l" rotWithShape="0">
              <a:prstClr val="black">
                <a:alpha val="40000"/>
              </a:prstClr>
            </a:outerShdw>
          </a:effectLst>
        </p:spPr>
      </p:pic>
      <p:sp>
        <p:nvSpPr>
          <p:cNvPr id="23" name="Title 1"/>
          <p:cNvSpPr txBox="1">
            <a:spLocks/>
          </p:cNvSpPr>
          <p:nvPr/>
        </p:nvSpPr>
        <p:spPr>
          <a:xfrm>
            <a:off x="152400" y="76201"/>
            <a:ext cx="65532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Gotham Medium" pitchFamily="50" charset="0"/>
              </a:rPr>
              <a:t>Frequently Asked Questions: Home Delivery</a:t>
            </a:r>
          </a:p>
        </p:txBody>
      </p:sp>
      <p:sp>
        <p:nvSpPr>
          <p:cNvPr id="19" name="TextBox 18"/>
          <p:cNvSpPr txBox="1"/>
          <p:nvPr/>
        </p:nvSpPr>
        <p:spPr>
          <a:xfrm rot="5400000">
            <a:off x="2817972" y="4344829"/>
            <a:ext cx="7353300" cy="492443"/>
          </a:xfrm>
          <a:prstGeom prst="rect">
            <a:avLst/>
          </a:prstGeom>
          <a:noFill/>
        </p:spPr>
        <p:txBody>
          <a:bodyPr wrap="square" rtlCol="0">
            <a:spAutoFit/>
          </a:bodyPr>
          <a:lstStyle/>
          <a:p>
            <a:pPr algn="ctr"/>
            <a:r>
              <a:rPr lang="en-US" sz="2600" b="1" dirty="0">
                <a:solidFill>
                  <a:schemeClr val="tx2"/>
                </a:solidFill>
              </a:rPr>
              <a:t>Frequently Asked Questions:  Home Delivery</a:t>
            </a:r>
          </a:p>
        </p:txBody>
      </p:sp>
      <p:sp>
        <p:nvSpPr>
          <p:cNvPr id="29" name="TextBox 28"/>
          <p:cNvSpPr txBox="1"/>
          <p:nvPr/>
        </p:nvSpPr>
        <p:spPr>
          <a:xfrm rot="16200000">
            <a:off x="-3354226" y="4344829"/>
            <a:ext cx="7353303" cy="492443"/>
          </a:xfrm>
          <a:prstGeom prst="rect">
            <a:avLst/>
          </a:prstGeom>
          <a:noFill/>
        </p:spPr>
        <p:txBody>
          <a:bodyPr wrap="square" rtlCol="0">
            <a:spAutoFit/>
          </a:bodyPr>
          <a:lstStyle/>
          <a:p>
            <a:pPr algn="ctr"/>
            <a:r>
              <a:rPr lang="en-US" sz="2600" b="1" dirty="0">
                <a:solidFill>
                  <a:schemeClr val="tx2"/>
                </a:solidFill>
              </a:rPr>
              <a:t>Frequently Asked Questions:  Home Delivery</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263363"/>
            <a:ext cx="22098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363015" y="8725496"/>
            <a:ext cx="263214" cy="261610"/>
          </a:xfrm>
          <a:prstGeom prst="rect">
            <a:avLst/>
          </a:prstGeom>
          <a:noFill/>
        </p:spPr>
        <p:txBody>
          <a:bodyPr wrap="none" rtlCol="0">
            <a:spAutoFit/>
          </a:bodyPr>
          <a:lstStyle/>
          <a:p>
            <a:r>
              <a:rPr lang="en-US" sz="1100" b="1" dirty="0">
                <a:solidFill>
                  <a:schemeClr val="bg1"/>
                </a:solidFill>
                <a:latin typeface="Myriad Pro" pitchFamily="34" charset="0"/>
              </a:rPr>
              <a:t>1</a:t>
            </a:r>
          </a:p>
        </p:txBody>
      </p:sp>
      <p:pic>
        <p:nvPicPr>
          <p:cNvPr id="25" name="Picture 24">
            <a:extLst>
              <a:ext uri="{FF2B5EF4-FFF2-40B4-BE49-F238E27FC236}">
                <a16:creationId xmlns:a16="http://schemas.microsoft.com/office/drawing/2014/main" id="{1D98484E-EA84-40D6-A747-AC701445A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7520" y="8607444"/>
            <a:ext cx="594360" cy="489824"/>
          </a:xfrm>
          <a:prstGeom prst="rect">
            <a:avLst/>
          </a:prstGeom>
        </p:spPr>
      </p:pic>
      <p:pic>
        <p:nvPicPr>
          <p:cNvPr id="20" name="Picture 19">
            <a:extLst>
              <a:ext uri="{FF2B5EF4-FFF2-40B4-BE49-F238E27FC236}">
                <a16:creationId xmlns:a16="http://schemas.microsoft.com/office/drawing/2014/main" id="{26F861EA-14E4-4DD7-8F47-0B68747502BC}"/>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534251" y="8623733"/>
            <a:ext cx="1665384" cy="457246"/>
          </a:xfrm>
          <a:prstGeom prst="rect">
            <a:avLst/>
          </a:prstGeom>
        </p:spPr>
      </p:pic>
    </p:spTree>
    <p:extLst>
      <p:ext uri="{BB962C8B-B14F-4D97-AF65-F5344CB8AC3E}">
        <p14:creationId xmlns:p14="http://schemas.microsoft.com/office/powerpoint/2010/main" val="226902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sg40795\Desktop\Ralphs Delivery 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9" t="43104" r="-107" b="46658"/>
          <a:stretch/>
        </p:blipFill>
        <p:spPr bwMode="auto">
          <a:xfrm flipH="1">
            <a:off x="-9526" y="1"/>
            <a:ext cx="68675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sg40795\Desktop\Ralphs Delivery background.png"/>
          <p:cNvPicPr>
            <a:picLocks noChangeAspect="1" noChangeArrowheads="1"/>
          </p:cNvPicPr>
          <p:nvPr/>
        </p:nvPicPr>
        <p:blipFill rotWithShape="1">
          <a:blip r:embed="rId2">
            <a:extLst>
              <a:ext uri="{28A0092B-C50C-407E-A947-70E740481C1C}">
                <a14:useLocalDpi xmlns:a14="http://schemas.microsoft.com/office/drawing/2010/main" val="0"/>
              </a:ext>
            </a:extLst>
          </a:blip>
          <a:srcRect l="23729" t="43104" r="-107" b="46658"/>
          <a:stretch/>
        </p:blipFill>
        <p:spPr bwMode="auto">
          <a:xfrm flipH="1">
            <a:off x="-9527" y="8534399"/>
            <a:ext cx="6867525" cy="60960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570122" y="8556219"/>
            <a:ext cx="1833900" cy="338554"/>
          </a:xfrm>
          <a:prstGeom prst="rect">
            <a:avLst/>
          </a:prstGeom>
          <a:noFill/>
        </p:spPr>
        <p:txBody>
          <a:bodyPr wrap="none" rtlCol="0">
            <a:spAutoFit/>
          </a:bodyPr>
          <a:lstStyle/>
          <a:p>
            <a:r>
              <a:rPr lang="en-US" sz="1600" b="1" dirty="0">
                <a:solidFill>
                  <a:schemeClr val="bg1"/>
                </a:solidFill>
                <a:latin typeface="Myriad Pro" pitchFamily="34" charset="0"/>
              </a:rPr>
              <a:t>KROGER DIGITAL</a:t>
            </a:r>
          </a:p>
        </p:txBody>
      </p:sp>
      <p:sp>
        <p:nvSpPr>
          <p:cNvPr id="22" name="TextBox 21"/>
          <p:cNvSpPr txBox="1"/>
          <p:nvPr/>
        </p:nvSpPr>
        <p:spPr>
          <a:xfrm>
            <a:off x="4648835" y="8852356"/>
            <a:ext cx="1511953" cy="230832"/>
          </a:xfrm>
          <a:prstGeom prst="rect">
            <a:avLst/>
          </a:prstGeom>
          <a:noFill/>
        </p:spPr>
        <p:txBody>
          <a:bodyPr wrap="none" rtlCol="0">
            <a:spAutoFit/>
          </a:bodyPr>
          <a:lstStyle/>
          <a:p>
            <a:pPr algn="ctr"/>
            <a:r>
              <a:rPr lang="en-US" sz="900" dirty="0">
                <a:solidFill>
                  <a:schemeClr val="bg1"/>
                </a:solidFill>
                <a:latin typeface="Myriad Pro" pitchFamily="34" charset="0"/>
              </a:rPr>
              <a:t>Web | Mobile | Email | Social</a:t>
            </a:r>
          </a:p>
        </p:txBody>
      </p:sp>
      <p:sp>
        <p:nvSpPr>
          <p:cNvPr id="17" name="Title 1"/>
          <p:cNvSpPr txBox="1">
            <a:spLocks/>
          </p:cNvSpPr>
          <p:nvPr/>
        </p:nvSpPr>
        <p:spPr>
          <a:xfrm>
            <a:off x="152400" y="76201"/>
            <a:ext cx="65532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Gotham Medium" pitchFamily="50" charset="0"/>
              </a:rPr>
              <a:t>Frequently Asked Questions: Home Delivery</a:t>
            </a:r>
          </a:p>
        </p:txBody>
      </p:sp>
      <p:sp>
        <p:nvSpPr>
          <p:cNvPr id="28" name="Rectangle 27"/>
          <p:cNvSpPr/>
          <p:nvPr/>
        </p:nvSpPr>
        <p:spPr>
          <a:xfrm>
            <a:off x="685800" y="762000"/>
            <a:ext cx="5486400" cy="228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2060"/>
                </a:solidFill>
              </a:rPr>
              <a:t>Frequently Asked Questions</a:t>
            </a:r>
          </a:p>
        </p:txBody>
      </p:sp>
      <p:sp>
        <p:nvSpPr>
          <p:cNvPr id="29" name="Subtitle 2"/>
          <p:cNvSpPr txBox="1">
            <a:spLocks/>
          </p:cNvSpPr>
          <p:nvPr/>
        </p:nvSpPr>
        <p:spPr>
          <a:xfrm>
            <a:off x="685800" y="990600"/>
            <a:ext cx="5553690" cy="449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1100" b="1" dirty="0">
                <a:solidFill>
                  <a:srgbClr val="002060"/>
                </a:solidFill>
              </a:rPr>
              <a:t>How much will customers pay for products through Kroger Home Delivery?</a:t>
            </a:r>
          </a:p>
          <a:p>
            <a:pPr lvl="0" algn="l"/>
            <a:r>
              <a:rPr lang="en-US" sz="1100" dirty="0">
                <a:solidFill>
                  <a:srgbClr val="002060"/>
                </a:solidFill>
              </a:rPr>
              <a:t>Customers will pay the same price for the product as in store on the day of their order.  Customers will pay the price of any items substituted items (no price matching). Prices of each item will be on the Instacart receipt.</a:t>
            </a:r>
          </a:p>
          <a:p>
            <a:pPr lvl="0" algn="l"/>
            <a:endParaRPr lang="en-US" sz="300" b="1" dirty="0">
              <a:solidFill>
                <a:srgbClr val="002060"/>
              </a:solidFill>
            </a:endParaRPr>
          </a:p>
          <a:p>
            <a:pPr lvl="0" algn="l"/>
            <a:r>
              <a:rPr lang="en-US" sz="1100" b="1" dirty="0">
                <a:solidFill>
                  <a:srgbClr val="002060"/>
                </a:solidFill>
              </a:rPr>
              <a:t>Will customers be able to use our special programs (like Digital Coupons, Rewards, etc.)?</a:t>
            </a:r>
          </a:p>
          <a:p>
            <a:pPr lvl="0" algn="l"/>
            <a:r>
              <a:rPr lang="en-US" sz="1100" dirty="0">
                <a:solidFill>
                  <a:srgbClr val="002060"/>
                </a:solidFill>
              </a:rPr>
              <a:t>Yes, customers will be able to utilize their loyalty information, POS price, and digital coupons. </a:t>
            </a:r>
          </a:p>
          <a:p>
            <a:pPr lvl="0" algn="l"/>
            <a:endParaRPr lang="en-US" sz="300" b="1" dirty="0">
              <a:solidFill>
                <a:srgbClr val="002060"/>
              </a:solidFill>
            </a:endParaRPr>
          </a:p>
          <a:p>
            <a:pPr lvl="0" algn="l"/>
            <a:r>
              <a:rPr lang="en-US" sz="1100" b="1" dirty="0">
                <a:solidFill>
                  <a:srgbClr val="002060"/>
                </a:solidFill>
              </a:rPr>
              <a:t>What products will be available for Kroger Home Delivery?</a:t>
            </a:r>
          </a:p>
          <a:p>
            <a:pPr lvl="0" algn="l"/>
            <a:r>
              <a:rPr lang="en-US" sz="1100" dirty="0">
                <a:solidFill>
                  <a:srgbClr val="002060"/>
                </a:solidFill>
              </a:rPr>
              <a:t>Customers may choose from more than 40,000 items, including fresh produce, meat, seafood, dairy and frozen products.  Quality &amp; freshness are always a top consideration.  Customers may add product specific instructions (i.e. ‘green bananas only’).</a:t>
            </a:r>
          </a:p>
          <a:p>
            <a:pPr lvl="0" algn="l"/>
            <a:endParaRPr lang="en-US" sz="300" b="1" dirty="0">
              <a:solidFill>
                <a:srgbClr val="002060"/>
              </a:solidFill>
            </a:endParaRPr>
          </a:p>
          <a:p>
            <a:pPr lvl="0" algn="l"/>
            <a:r>
              <a:rPr lang="en-US" sz="1100" b="1" dirty="0">
                <a:solidFill>
                  <a:srgbClr val="002060"/>
                </a:solidFill>
              </a:rPr>
              <a:t>Kroger Home Delivery is provided by Instacart.  Who is Instacart?</a:t>
            </a:r>
          </a:p>
          <a:p>
            <a:pPr algn="l"/>
            <a:r>
              <a:rPr lang="en-US" sz="1100" dirty="0">
                <a:solidFill>
                  <a:srgbClr val="002060"/>
                </a:solidFill>
              </a:rPr>
              <a:t>Instacart is the most experienced grocery delivery provider available.  They have partnered with 160+ retailers in over 100 markets across the United States.</a:t>
            </a:r>
            <a:endParaRPr lang="en-US" sz="700" dirty="0">
              <a:solidFill>
                <a:srgbClr val="002060"/>
              </a:solidFill>
            </a:endParaRPr>
          </a:p>
          <a:p>
            <a:pPr lvl="0" algn="l"/>
            <a:endParaRPr lang="en-US" sz="300" b="1" dirty="0">
              <a:solidFill>
                <a:srgbClr val="002060"/>
              </a:solidFill>
            </a:endParaRPr>
          </a:p>
          <a:p>
            <a:pPr lvl="0" algn="l"/>
            <a:r>
              <a:rPr lang="en-US" sz="1100" b="1" dirty="0">
                <a:solidFill>
                  <a:srgbClr val="002060"/>
                </a:solidFill>
              </a:rPr>
              <a:t>What if an Instacart Shopper asks a Kroger associate a question?</a:t>
            </a:r>
          </a:p>
          <a:p>
            <a:pPr lvl="0" algn="l"/>
            <a:r>
              <a:rPr lang="en-US" sz="1100" dirty="0">
                <a:solidFill>
                  <a:srgbClr val="002060"/>
                </a:solidFill>
              </a:rPr>
              <a:t>You should help them!  Think of Instacart Shoppers as personal assistants for our customers.  If they need help locating a product, assist them in the same manner that you would help any other customer.</a:t>
            </a:r>
          </a:p>
          <a:p>
            <a:pPr lvl="0" algn="l"/>
            <a:endParaRPr lang="en-US" sz="300" dirty="0">
              <a:solidFill>
                <a:srgbClr val="002060"/>
              </a:solidFill>
            </a:endParaRPr>
          </a:p>
          <a:p>
            <a:pPr lvl="0" algn="l"/>
            <a:r>
              <a:rPr lang="en-US" sz="1100" b="1" dirty="0">
                <a:solidFill>
                  <a:srgbClr val="002060"/>
                </a:solidFill>
              </a:rPr>
              <a:t>How do Instacart Shoppers deal with out of stock products?</a:t>
            </a:r>
          </a:p>
          <a:p>
            <a:pPr lvl="0" algn="l"/>
            <a:r>
              <a:rPr lang="en-US" sz="1100" dirty="0">
                <a:solidFill>
                  <a:srgbClr val="002060"/>
                </a:solidFill>
              </a:rPr>
              <a:t>The shopper will select a substitute product of comparable brand, flavor, size, nutrition and price to the original product.  The shopper may confirm these replacement products directly with the customer before completing the transaction. The substituted item is not price matched.</a:t>
            </a:r>
          </a:p>
        </p:txBody>
      </p:sp>
      <p:sp>
        <p:nvSpPr>
          <p:cNvPr id="30" name="Rectangle 29"/>
          <p:cNvSpPr/>
          <p:nvPr/>
        </p:nvSpPr>
        <p:spPr>
          <a:xfrm>
            <a:off x="685800" y="5562600"/>
            <a:ext cx="5486400" cy="228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2060"/>
                </a:solidFill>
              </a:rPr>
              <a:t>Customer Service &amp; Associate Support</a:t>
            </a:r>
          </a:p>
        </p:txBody>
      </p:sp>
      <p:sp>
        <p:nvSpPr>
          <p:cNvPr id="32" name="TextBox 31"/>
          <p:cNvSpPr txBox="1"/>
          <p:nvPr/>
        </p:nvSpPr>
        <p:spPr>
          <a:xfrm>
            <a:off x="697212" y="5867400"/>
            <a:ext cx="3634776" cy="1261884"/>
          </a:xfrm>
          <a:prstGeom prst="rect">
            <a:avLst/>
          </a:prstGeom>
          <a:noFill/>
        </p:spPr>
        <p:txBody>
          <a:bodyPr wrap="square" rtlCol="0">
            <a:spAutoFit/>
          </a:bodyPr>
          <a:lstStyle/>
          <a:p>
            <a:r>
              <a:rPr lang="en-US" sz="1100" b="1" dirty="0">
                <a:solidFill>
                  <a:srgbClr val="002060"/>
                </a:solidFill>
              </a:rPr>
              <a:t>How will product returns be handled?</a:t>
            </a:r>
          </a:p>
          <a:p>
            <a:r>
              <a:rPr lang="en-US" sz="1100" dirty="0">
                <a:solidFill>
                  <a:srgbClr val="002060"/>
                </a:solidFill>
              </a:rPr>
              <a:t>Most Kroger Home Delivery product returns will be handled via Instacart Happiness Center (available 24/7).</a:t>
            </a:r>
          </a:p>
          <a:p>
            <a:endParaRPr lang="en-US" sz="400" dirty="0">
              <a:solidFill>
                <a:srgbClr val="002060"/>
              </a:solidFill>
            </a:endParaRPr>
          </a:p>
          <a:p>
            <a:r>
              <a:rPr lang="en-US" sz="1100" dirty="0">
                <a:solidFill>
                  <a:srgbClr val="002060"/>
                </a:solidFill>
              </a:rPr>
              <a:t>If a customer would like to return a product at a store that was purchased via Kroger Home Delivery, the return should be processed normally.  </a:t>
            </a:r>
          </a:p>
          <a:p>
            <a:endParaRPr lang="en-US" sz="300" dirty="0">
              <a:solidFill>
                <a:srgbClr val="002060"/>
              </a:solidFill>
            </a:endParaRPr>
          </a:p>
        </p:txBody>
      </p:sp>
      <p:grpSp>
        <p:nvGrpSpPr>
          <p:cNvPr id="2" name="Group 1">
            <a:extLst>
              <a:ext uri="{FF2B5EF4-FFF2-40B4-BE49-F238E27FC236}">
                <a16:creationId xmlns:a16="http://schemas.microsoft.com/office/drawing/2014/main" id="{00250B76-AB58-4232-B0D3-D51E8993EDB0}"/>
              </a:ext>
            </a:extLst>
          </p:cNvPr>
          <p:cNvGrpSpPr/>
          <p:nvPr/>
        </p:nvGrpSpPr>
        <p:grpSpPr>
          <a:xfrm>
            <a:off x="4312938" y="5867400"/>
            <a:ext cx="1847850" cy="1053021"/>
            <a:chOff x="4312938" y="6109779"/>
            <a:chExt cx="1847850" cy="1053021"/>
          </a:xfrm>
        </p:grpSpPr>
        <p:sp>
          <p:nvSpPr>
            <p:cNvPr id="19" name="Rounded Rectangle 18"/>
            <p:cNvSpPr/>
            <p:nvPr/>
          </p:nvSpPr>
          <p:spPr>
            <a:xfrm>
              <a:off x="4312938" y="6109779"/>
              <a:ext cx="1828800" cy="947293"/>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btitle 2"/>
            <p:cNvSpPr txBox="1">
              <a:spLocks/>
            </p:cNvSpPr>
            <p:nvPr/>
          </p:nvSpPr>
          <p:spPr>
            <a:xfrm>
              <a:off x="4331988" y="6139307"/>
              <a:ext cx="1828800" cy="102349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US" sz="1400" b="1" dirty="0">
                  <a:solidFill>
                    <a:srgbClr val="002060"/>
                  </a:solidFill>
                  <a:cs typeface="Gotham Medium" pitchFamily="50" charset="0"/>
                </a:rPr>
                <a:t>Instacart Happiness Center</a:t>
              </a:r>
              <a:endParaRPr lang="en-US" sz="1400" dirty="0">
                <a:solidFill>
                  <a:srgbClr val="002060"/>
                </a:solidFill>
                <a:cs typeface="Gotham Medium" pitchFamily="50" charset="0"/>
              </a:endParaRPr>
            </a:p>
            <a:p>
              <a:pPr>
                <a:spcBef>
                  <a:spcPts val="0"/>
                </a:spcBef>
              </a:pPr>
              <a:r>
                <a:rPr lang="en-US" sz="1600" dirty="0">
                  <a:solidFill>
                    <a:srgbClr val="002060"/>
                  </a:solidFill>
                  <a:cs typeface="Gotham Medium" pitchFamily="50" charset="0"/>
                </a:rPr>
                <a:t>1-888-246-7822</a:t>
              </a:r>
            </a:p>
            <a:p>
              <a:pPr>
                <a:spcBef>
                  <a:spcPts val="0"/>
                </a:spcBef>
              </a:pPr>
              <a:r>
                <a:rPr lang="en-US" sz="1200" dirty="0">
                  <a:solidFill>
                    <a:srgbClr val="002060"/>
                  </a:solidFill>
                  <a:cs typeface="Gotham Medium" pitchFamily="50" charset="0"/>
                  <a:hlinkClick r:id="rId3" action="ppaction://hlinkfile"/>
                </a:rPr>
                <a:t>Instacart.com/help</a:t>
              </a:r>
              <a:endParaRPr lang="en-US" sz="1100" dirty="0">
                <a:solidFill>
                  <a:srgbClr val="002060"/>
                </a:solidFill>
                <a:cs typeface="Gotham Medium" pitchFamily="50" charset="0"/>
              </a:endParaRPr>
            </a:p>
            <a:p>
              <a:pPr>
                <a:spcBef>
                  <a:spcPts val="0"/>
                </a:spcBef>
              </a:pPr>
              <a:endParaRPr lang="en-US" sz="1100" dirty="0">
                <a:solidFill>
                  <a:srgbClr val="002060"/>
                </a:solidFill>
                <a:cs typeface="Gotham Medium" pitchFamily="50" charset="0"/>
              </a:endParaRPr>
            </a:p>
          </p:txBody>
        </p:sp>
      </p:grpSp>
      <p:sp>
        <p:nvSpPr>
          <p:cNvPr id="35" name="TextBox 34"/>
          <p:cNvSpPr txBox="1"/>
          <p:nvPr/>
        </p:nvSpPr>
        <p:spPr>
          <a:xfrm>
            <a:off x="697212" y="7010400"/>
            <a:ext cx="5463576" cy="1477328"/>
          </a:xfrm>
          <a:prstGeom prst="rect">
            <a:avLst/>
          </a:prstGeom>
          <a:noFill/>
        </p:spPr>
        <p:txBody>
          <a:bodyPr wrap="square" rtlCol="0">
            <a:spAutoFit/>
          </a:bodyPr>
          <a:lstStyle/>
          <a:p>
            <a:endParaRPr lang="en-US" sz="300" dirty="0">
              <a:solidFill>
                <a:srgbClr val="002060"/>
              </a:solidFill>
            </a:endParaRPr>
          </a:p>
          <a:p>
            <a:r>
              <a:rPr lang="en-US" sz="1100" dirty="0">
                <a:solidFill>
                  <a:srgbClr val="002060"/>
                </a:solidFill>
              </a:rPr>
              <a:t>Note that they will not have a Kroger receipt for a Kroger Home Delivery order (although they may present an Instacart receipt).</a:t>
            </a:r>
          </a:p>
          <a:p>
            <a:endParaRPr lang="en-US" sz="300" dirty="0">
              <a:solidFill>
                <a:srgbClr val="002060"/>
              </a:solidFill>
            </a:endParaRPr>
          </a:p>
          <a:p>
            <a:r>
              <a:rPr lang="en-US" sz="1100" dirty="0">
                <a:solidFill>
                  <a:srgbClr val="002060"/>
                </a:solidFill>
              </a:rPr>
              <a:t>If a customer is not available to receive a delivery, the Instacart Shopper will return the products to the originating store to for a refund (passed through to the customer).</a:t>
            </a:r>
          </a:p>
          <a:p>
            <a:endParaRPr lang="en-US" sz="700" dirty="0">
              <a:solidFill>
                <a:srgbClr val="002060"/>
              </a:solidFill>
            </a:endParaRPr>
          </a:p>
          <a:p>
            <a:r>
              <a:rPr lang="en-US" sz="1100" b="1" dirty="0">
                <a:solidFill>
                  <a:srgbClr val="002060"/>
                </a:solidFill>
              </a:rPr>
              <a:t>How will customer service inquiries be handled?</a:t>
            </a:r>
          </a:p>
          <a:p>
            <a:r>
              <a:rPr lang="en-US" sz="1100" dirty="0">
                <a:solidFill>
                  <a:srgbClr val="002060"/>
                </a:solidFill>
              </a:rPr>
              <a:t>Customers inquiries about </a:t>
            </a:r>
            <a:r>
              <a:rPr lang="en-US" sz="1100">
                <a:solidFill>
                  <a:srgbClr val="002060"/>
                </a:solidFill>
              </a:rPr>
              <a:t>Kroger Home </a:t>
            </a:r>
            <a:r>
              <a:rPr lang="en-US" sz="1100" dirty="0">
                <a:solidFill>
                  <a:srgbClr val="002060"/>
                </a:solidFill>
              </a:rPr>
              <a:t>Delivery should be directed to the Instacart Happiness Center (information above).</a:t>
            </a:r>
          </a:p>
        </p:txBody>
      </p:sp>
      <p:sp>
        <p:nvSpPr>
          <p:cNvPr id="36" name="TextBox 35"/>
          <p:cNvSpPr txBox="1"/>
          <p:nvPr/>
        </p:nvSpPr>
        <p:spPr>
          <a:xfrm rot="16200000">
            <a:off x="-3354226" y="4344829"/>
            <a:ext cx="7353303" cy="492443"/>
          </a:xfrm>
          <a:prstGeom prst="rect">
            <a:avLst/>
          </a:prstGeom>
          <a:noFill/>
        </p:spPr>
        <p:txBody>
          <a:bodyPr wrap="square" rtlCol="0">
            <a:spAutoFit/>
          </a:bodyPr>
          <a:lstStyle/>
          <a:p>
            <a:pPr algn="ctr"/>
            <a:r>
              <a:rPr lang="en-US" sz="2600" b="1" dirty="0">
                <a:solidFill>
                  <a:schemeClr val="tx2"/>
                </a:solidFill>
              </a:rPr>
              <a:t>Frequently Asked Questions:  Home Delivery</a:t>
            </a:r>
          </a:p>
        </p:txBody>
      </p:sp>
      <p:sp>
        <p:nvSpPr>
          <p:cNvPr id="38" name="TextBox 37"/>
          <p:cNvSpPr txBox="1"/>
          <p:nvPr/>
        </p:nvSpPr>
        <p:spPr>
          <a:xfrm rot="5400000">
            <a:off x="2817972" y="4344829"/>
            <a:ext cx="7353300" cy="492443"/>
          </a:xfrm>
          <a:prstGeom prst="rect">
            <a:avLst/>
          </a:prstGeom>
          <a:noFill/>
        </p:spPr>
        <p:txBody>
          <a:bodyPr wrap="square" rtlCol="0">
            <a:spAutoFit/>
          </a:bodyPr>
          <a:lstStyle/>
          <a:p>
            <a:pPr algn="ctr"/>
            <a:r>
              <a:rPr lang="en-US" sz="2600" b="1" dirty="0">
                <a:solidFill>
                  <a:schemeClr val="tx2"/>
                </a:solidFill>
              </a:rPr>
              <a:t>Frequently Asked Questions:  Home Delivery</a:t>
            </a:r>
          </a:p>
        </p:txBody>
      </p:sp>
      <p:sp>
        <p:nvSpPr>
          <p:cNvPr id="18" name="TextBox 17"/>
          <p:cNvSpPr txBox="1"/>
          <p:nvPr/>
        </p:nvSpPr>
        <p:spPr>
          <a:xfrm>
            <a:off x="6363015" y="8725496"/>
            <a:ext cx="263214" cy="261610"/>
          </a:xfrm>
          <a:prstGeom prst="rect">
            <a:avLst/>
          </a:prstGeom>
          <a:noFill/>
        </p:spPr>
        <p:txBody>
          <a:bodyPr wrap="none" rtlCol="0">
            <a:spAutoFit/>
          </a:bodyPr>
          <a:lstStyle/>
          <a:p>
            <a:r>
              <a:rPr lang="en-US" sz="1100" b="1" dirty="0">
                <a:solidFill>
                  <a:schemeClr val="bg1"/>
                </a:solidFill>
                <a:latin typeface="Myriad Pro" pitchFamily="34" charset="0"/>
              </a:rPr>
              <a:t>2</a:t>
            </a:r>
          </a:p>
        </p:txBody>
      </p:sp>
      <p:pic>
        <p:nvPicPr>
          <p:cNvPr id="26" name="Picture 25">
            <a:extLst>
              <a:ext uri="{FF2B5EF4-FFF2-40B4-BE49-F238E27FC236}">
                <a16:creationId xmlns:a16="http://schemas.microsoft.com/office/drawing/2014/main" id="{197EC4BD-F9C8-4934-A70B-AF8356EAE1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055" y="8610600"/>
            <a:ext cx="594360" cy="489824"/>
          </a:xfrm>
          <a:prstGeom prst="rect">
            <a:avLst/>
          </a:prstGeom>
        </p:spPr>
      </p:pic>
      <p:pic>
        <p:nvPicPr>
          <p:cNvPr id="20" name="Picture 19">
            <a:extLst>
              <a:ext uri="{FF2B5EF4-FFF2-40B4-BE49-F238E27FC236}">
                <a16:creationId xmlns:a16="http://schemas.microsoft.com/office/drawing/2014/main" id="{80294814-A544-4BA0-B55A-DAA1E7E8C3CE}"/>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534251" y="8623733"/>
            <a:ext cx="1665384" cy="457246"/>
          </a:xfrm>
          <a:prstGeom prst="rect">
            <a:avLst/>
          </a:prstGeom>
        </p:spPr>
      </p:pic>
    </p:spTree>
    <p:extLst>
      <p:ext uri="{BB962C8B-B14F-4D97-AF65-F5344CB8AC3E}">
        <p14:creationId xmlns:p14="http://schemas.microsoft.com/office/powerpoint/2010/main" val="1154602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16273</TotalTime>
  <Words>857</Words>
  <Application>Microsoft Office PowerPoint</Application>
  <PresentationFormat>On-screen Show (4:3)</PresentationFormat>
  <Paragraphs>72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Gotham Medium</vt:lpstr>
      <vt:lpstr>Myriad Pro</vt:lpstr>
      <vt:lpstr>Office Theme</vt:lpstr>
      <vt:lpstr>PowerPoint Presentation</vt:lpstr>
      <vt:lpstr>PowerPoint Presentation</vt:lpstr>
    </vt:vector>
  </TitlesOfParts>
  <Company>Kroger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Job Aid: Unsupported Browser</dc:title>
  <dc:creator>dana.longworth@kroger.com</dc:creator>
  <cp:lastModifiedBy>Winrow, Shannon M</cp:lastModifiedBy>
  <cp:revision>123</cp:revision>
  <cp:lastPrinted>2017-11-30T20:46:19Z</cp:lastPrinted>
  <dcterms:created xsi:type="dcterms:W3CDTF">2014-12-16T15:32:00Z</dcterms:created>
  <dcterms:modified xsi:type="dcterms:W3CDTF">2018-09-26T21:03:30Z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-1628843225</vt:i4>
  </property>
  <property fmtid="{D5CDD505-2E9C-101B-9397-08002B2CF9AE}" pid="3" name="_NewReviewCycle">
    <vt:lpwstr/>
  </property>
  <property fmtid="{D5CDD505-2E9C-101B-9397-08002B2CF9AE}" pid="4" name="_EmailSubject">
    <vt:lpwstr>Home Delivery from Instacart and Kroger!!!!!!</vt:lpwstr>
  </property>
  <property fmtid="{D5CDD505-2E9C-101B-9397-08002B2CF9AE}" pid="5" name="_AuthorEmail">
    <vt:lpwstr>rhonda.vanemon@stores.kroger.com</vt:lpwstr>
  </property>
  <property fmtid="{D5CDD505-2E9C-101B-9397-08002B2CF9AE}" pid="6" name="_AuthorEmailDisplayName">
    <vt:lpwstr>Van Emon, Rhonda A</vt:lpwstr>
  </property>
  <property fmtid="{D5CDD505-2E9C-101B-9397-08002B2CF9AE}" pid="7" name="_PreviousAdHocReviewCycleID">
    <vt:i4>1146555250</vt:i4>
  </property>
</Properties>
</file>